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Garet" charset="1" panose="00000000000000000000"/>
      <p:regular r:id="rId15"/>
    </p:embeddedFont>
    <p:embeddedFont>
      <p:font typeface="Anton" charset="1" panose="00000500000000000000"/>
      <p:regular r:id="rId16"/>
    </p:embeddedFont>
    <p:embeddedFont>
      <p:font typeface="Montserrat Semi-Bold" charset="1" panose="00000700000000000000"/>
      <p:regular r:id="rId17"/>
    </p:embeddedFont>
    <p:embeddedFont>
      <p:font typeface="Montserrat" charset="1" panose="00000500000000000000"/>
      <p:regular r:id="rId18"/>
    </p:embeddedFont>
    <p:embeddedFont>
      <p:font typeface="Montserrat Bold" charset="1" panose="00000800000000000000"/>
      <p:regular r:id="rId19"/>
    </p:embeddedFont>
    <p:embeddedFont>
      <p:font typeface="Montserrat Italics" charset="1" panose="000005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6.jpeg" Type="http://schemas.openxmlformats.org/officeDocument/2006/relationships/image"/><Relationship Id="rId8" Target="../media/image2.png" Type="http://schemas.openxmlformats.org/officeDocument/2006/relationships/image"/><Relationship Id="rId9" Target="../media/image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02830" y="-4533130"/>
            <a:ext cx="19088333" cy="15967766"/>
            <a:chOff x="0" y="0"/>
            <a:chExt cx="5027380" cy="42055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27380" cy="4205502"/>
            </a:xfrm>
            <a:custGeom>
              <a:avLst/>
              <a:gdLst/>
              <a:ahLst/>
              <a:cxnLst/>
              <a:rect r="r" b="b" t="t" l="l"/>
              <a:pathLst>
                <a:path h="4205502" w="5027380">
                  <a:moveTo>
                    <a:pt x="0" y="0"/>
                  </a:moveTo>
                  <a:lnTo>
                    <a:pt x="5027380" y="0"/>
                  </a:lnTo>
                  <a:lnTo>
                    <a:pt x="5027380" y="4205502"/>
                  </a:lnTo>
                  <a:lnTo>
                    <a:pt x="0" y="4205502"/>
                  </a:lnTo>
                  <a:close/>
                </a:path>
              </a:pathLst>
            </a:custGeom>
            <a:solidFill>
              <a:srgbClr val="231F1F">
                <a:alpha val="6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47625"/>
              <a:ext cx="5027380" cy="4157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6"/>
                </a:lnSpc>
              </a:pPr>
              <a:r>
                <a:rPr lang="en-US" sz="2233">
                  <a:solidFill>
                    <a:srgbClr val="FFFFFF">
                      <a:alpha val="66667"/>
                    </a:srgbClr>
                  </a:solidFill>
                  <a:latin typeface="Garet"/>
                  <a:ea typeface="Garet"/>
                  <a:cs typeface="Garet"/>
                  <a:sym typeface="Garet"/>
                </a:rPr>
                <a:t>Performance Trends, Comparisons, and Investment Insights</a:t>
              </a:r>
            </a:p>
            <a:p>
              <a:pPr algn="ctr">
                <a:lnSpc>
                  <a:spcPts val="216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2628900" y="6723053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2363442" y="842033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7315200" y="0"/>
                </a:moveTo>
                <a:lnTo>
                  <a:pt x="0" y="0"/>
                </a:lnTo>
                <a:lnTo>
                  <a:pt x="0" y="4083212"/>
                </a:lnTo>
                <a:lnTo>
                  <a:pt x="7315200" y="408321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3345375" y="7228348"/>
            <a:ext cx="4723530" cy="2636588"/>
          </a:xfrm>
          <a:custGeom>
            <a:avLst/>
            <a:gdLst/>
            <a:ahLst/>
            <a:cxnLst/>
            <a:rect r="r" b="b" t="t" l="l"/>
            <a:pathLst>
              <a:path h="2636588" w="4723530">
                <a:moveTo>
                  <a:pt x="4723530" y="0"/>
                </a:moveTo>
                <a:lnTo>
                  <a:pt x="0" y="0"/>
                </a:lnTo>
                <a:lnTo>
                  <a:pt x="0" y="2636588"/>
                </a:lnTo>
                <a:lnTo>
                  <a:pt x="4723530" y="2636588"/>
                </a:lnTo>
                <a:lnTo>
                  <a:pt x="472353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-1333065" y="586202"/>
            <a:ext cx="4723530" cy="2636588"/>
          </a:xfrm>
          <a:custGeom>
            <a:avLst/>
            <a:gdLst/>
            <a:ahLst/>
            <a:cxnLst/>
            <a:rect r="r" b="b" t="t" l="l"/>
            <a:pathLst>
              <a:path h="2636588" w="4723530">
                <a:moveTo>
                  <a:pt x="4723530" y="0"/>
                </a:moveTo>
                <a:lnTo>
                  <a:pt x="0" y="0"/>
                </a:lnTo>
                <a:lnTo>
                  <a:pt x="0" y="2636588"/>
                </a:lnTo>
                <a:lnTo>
                  <a:pt x="4723530" y="2636588"/>
                </a:lnTo>
                <a:lnTo>
                  <a:pt x="472353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71793" y="2185139"/>
            <a:ext cx="15974816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BITCOIN VS S&amp;P 500: COMPREHENSIVE MARKET ANALYSIS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0">
            <a:off x="16692247" y="7772623"/>
            <a:ext cx="454362" cy="456854"/>
          </a:xfrm>
          <a:custGeom>
            <a:avLst/>
            <a:gdLst/>
            <a:ahLst/>
            <a:cxnLst/>
            <a:rect r="r" b="b" t="t" l="l"/>
            <a:pathLst>
              <a:path h="456854" w="454362">
                <a:moveTo>
                  <a:pt x="454362" y="0"/>
                </a:moveTo>
                <a:lnTo>
                  <a:pt x="0" y="0"/>
                </a:lnTo>
                <a:lnTo>
                  <a:pt x="0" y="456854"/>
                </a:lnTo>
                <a:lnTo>
                  <a:pt x="454362" y="456854"/>
                </a:lnTo>
                <a:lnTo>
                  <a:pt x="45436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6026914" y="7882772"/>
            <a:ext cx="753760" cy="255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5"/>
              </a:lnSpc>
              <a:spcBef>
                <a:spcPct val="0"/>
              </a:spcBef>
            </a:pPr>
            <a:r>
              <a:rPr lang="en-US" b="true" sz="1806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Next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6542332" y="1160721"/>
            <a:ext cx="476685" cy="476685"/>
            <a:chOff x="0" y="0"/>
            <a:chExt cx="125547" cy="12554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5547" cy="125547"/>
            </a:xfrm>
            <a:custGeom>
              <a:avLst/>
              <a:gdLst/>
              <a:ahLst/>
              <a:cxnLst/>
              <a:rect r="r" b="b" t="t" l="l"/>
              <a:pathLst>
                <a:path h="125547" w="125547">
                  <a:moveTo>
                    <a:pt x="0" y="0"/>
                  </a:moveTo>
                  <a:lnTo>
                    <a:pt x="125547" y="0"/>
                  </a:lnTo>
                  <a:lnTo>
                    <a:pt x="125547" y="125547"/>
                  </a:lnTo>
                  <a:lnTo>
                    <a:pt x="0" y="125547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28575"/>
              <a:ext cx="125547" cy="969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5788572" y="1280786"/>
            <a:ext cx="753760" cy="255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5"/>
              </a:lnSpc>
              <a:spcBef>
                <a:spcPct val="0"/>
              </a:spcBef>
            </a:pPr>
            <a:r>
              <a:rPr lang="en-US" b="true" sz="1806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Slide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641921" y="1285193"/>
            <a:ext cx="277507" cy="251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5"/>
              </a:lnSpc>
              <a:spcBef>
                <a:spcPct val="0"/>
              </a:spcBef>
            </a:pPr>
            <a:r>
              <a:rPr lang="en-US" b="true" sz="1806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1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2202781" y="8954889"/>
            <a:ext cx="5212458" cy="530723"/>
          </a:xfrm>
          <a:custGeom>
            <a:avLst/>
            <a:gdLst/>
            <a:ahLst/>
            <a:cxnLst/>
            <a:rect r="r" b="b" t="t" l="l"/>
            <a:pathLst>
              <a:path h="530723" w="5212458">
                <a:moveTo>
                  <a:pt x="0" y="0"/>
                </a:moveTo>
                <a:lnTo>
                  <a:pt x="5212458" y="0"/>
                </a:lnTo>
                <a:lnTo>
                  <a:pt x="5212458" y="530723"/>
                </a:lnTo>
                <a:lnTo>
                  <a:pt x="0" y="5307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842575" y="9101972"/>
            <a:ext cx="3588782" cy="255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5"/>
              </a:lnSpc>
              <a:spcBef>
                <a:spcPct val="0"/>
              </a:spcBef>
            </a:pPr>
            <a:r>
              <a:rPr lang="en-US" b="true" sz="1806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https://github.com/Sabdikay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89305" y="-878041"/>
            <a:ext cx="19197390" cy="12043082"/>
            <a:chOff x="0" y="0"/>
            <a:chExt cx="5056103" cy="31718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56103" cy="3171841"/>
            </a:xfrm>
            <a:custGeom>
              <a:avLst/>
              <a:gdLst/>
              <a:ahLst/>
              <a:cxnLst/>
              <a:rect r="r" b="b" t="t" l="l"/>
              <a:pathLst>
                <a:path h="3171841" w="5056103">
                  <a:moveTo>
                    <a:pt x="0" y="0"/>
                  </a:moveTo>
                  <a:lnTo>
                    <a:pt x="5056103" y="0"/>
                  </a:lnTo>
                  <a:lnTo>
                    <a:pt x="5056103" y="3171841"/>
                  </a:lnTo>
                  <a:lnTo>
                    <a:pt x="0" y="3171841"/>
                  </a:lnTo>
                  <a:close/>
                </a:path>
              </a:pathLst>
            </a:custGeom>
            <a:gradFill rotWithShape="true">
              <a:gsLst>
                <a:gs pos="0">
                  <a:srgbClr val="231F1F">
                    <a:alpha val="0"/>
                  </a:srgbClr>
                </a:gs>
                <a:gs pos="100000">
                  <a:srgbClr val="000000">
                    <a:alpha val="67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5056103" cy="3133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78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202781" y="8954889"/>
            <a:ext cx="5212458" cy="530723"/>
          </a:xfrm>
          <a:custGeom>
            <a:avLst/>
            <a:gdLst/>
            <a:ahLst/>
            <a:cxnLst/>
            <a:rect r="r" b="b" t="t" l="l"/>
            <a:pathLst>
              <a:path h="530723" w="5212458">
                <a:moveTo>
                  <a:pt x="0" y="0"/>
                </a:moveTo>
                <a:lnTo>
                  <a:pt x="5212458" y="0"/>
                </a:lnTo>
                <a:lnTo>
                  <a:pt x="5212458" y="530723"/>
                </a:lnTo>
                <a:lnTo>
                  <a:pt x="0" y="5307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542332" y="1160721"/>
            <a:ext cx="476685" cy="476685"/>
            <a:chOff x="0" y="0"/>
            <a:chExt cx="125547" cy="12554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547" cy="125547"/>
            </a:xfrm>
            <a:custGeom>
              <a:avLst/>
              <a:gdLst/>
              <a:ahLst/>
              <a:cxnLst/>
              <a:rect r="r" b="b" t="t" l="l"/>
              <a:pathLst>
                <a:path h="125547" w="125547">
                  <a:moveTo>
                    <a:pt x="0" y="0"/>
                  </a:moveTo>
                  <a:lnTo>
                    <a:pt x="125547" y="0"/>
                  </a:lnTo>
                  <a:lnTo>
                    <a:pt x="125547" y="125547"/>
                  </a:lnTo>
                  <a:lnTo>
                    <a:pt x="0" y="125547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28575"/>
              <a:ext cx="125547" cy="969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0">
            <a:off x="16692247" y="8991823"/>
            <a:ext cx="454362" cy="456854"/>
          </a:xfrm>
          <a:custGeom>
            <a:avLst/>
            <a:gdLst/>
            <a:ahLst/>
            <a:cxnLst/>
            <a:rect r="r" b="b" t="t" l="l"/>
            <a:pathLst>
              <a:path h="456854" w="454362">
                <a:moveTo>
                  <a:pt x="454362" y="0"/>
                </a:moveTo>
                <a:lnTo>
                  <a:pt x="0" y="0"/>
                </a:lnTo>
                <a:lnTo>
                  <a:pt x="0" y="456854"/>
                </a:lnTo>
                <a:lnTo>
                  <a:pt x="454362" y="456854"/>
                </a:lnTo>
                <a:lnTo>
                  <a:pt x="45436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276656">
            <a:off x="-6755945" y="1666679"/>
            <a:ext cx="8250226" cy="8229600"/>
          </a:xfrm>
          <a:custGeom>
            <a:avLst/>
            <a:gdLst/>
            <a:ahLst/>
            <a:cxnLst/>
            <a:rect r="r" b="b" t="t" l="l"/>
            <a:pathLst>
              <a:path h="8229600" w="8250226">
                <a:moveTo>
                  <a:pt x="0" y="0"/>
                </a:moveTo>
                <a:lnTo>
                  <a:pt x="8250226" y="0"/>
                </a:lnTo>
                <a:lnTo>
                  <a:pt x="825022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842575" y="9101972"/>
            <a:ext cx="3588782" cy="255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5"/>
              </a:lnSpc>
              <a:spcBef>
                <a:spcPct val="0"/>
              </a:spcBef>
            </a:pPr>
            <a:r>
              <a:rPr lang="en-US" b="true" sz="1806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https://github.com/Sabdikay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788572" y="1280786"/>
            <a:ext cx="753760" cy="255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5"/>
              </a:lnSpc>
              <a:spcBef>
                <a:spcPct val="0"/>
              </a:spcBef>
            </a:pPr>
            <a:r>
              <a:rPr lang="en-US" b="true" sz="1806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Slide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641921" y="1285193"/>
            <a:ext cx="277507" cy="251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5"/>
              </a:lnSpc>
              <a:spcBef>
                <a:spcPct val="0"/>
              </a:spcBef>
            </a:pPr>
            <a:r>
              <a:rPr lang="en-US" b="true" sz="1806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026914" y="9101972"/>
            <a:ext cx="753760" cy="255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5"/>
              </a:lnSpc>
              <a:spcBef>
                <a:spcPct val="0"/>
              </a:spcBef>
            </a:pPr>
            <a:r>
              <a:rPr lang="en-US" b="true" sz="1806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Next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296193" y="2181342"/>
            <a:ext cx="7695615" cy="113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28"/>
              </a:lnSpc>
              <a:spcBef>
                <a:spcPct val="0"/>
              </a:spcBef>
            </a:pPr>
            <a:r>
              <a:rPr lang="en-US" sz="823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AGENDA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352925" y="3721166"/>
            <a:ext cx="11582149" cy="4666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9"/>
              </a:lnSpc>
            </a:pPr>
            <a:r>
              <a:rPr lang="en-US" sz="370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This presentation covers:</a:t>
            </a:r>
          </a:p>
          <a:p>
            <a:pPr algn="ctr">
              <a:lnSpc>
                <a:spcPts val="3929"/>
              </a:lnSpc>
            </a:pPr>
            <a:r>
              <a:rPr lang="en-US" sz="370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1. Overview of Data</a:t>
            </a:r>
          </a:p>
          <a:p>
            <a:pPr algn="ctr">
              <a:lnSpc>
                <a:spcPts val="3929"/>
              </a:lnSpc>
            </a:pPr>
            <a:r>
              <a:rPr lang="en-US" sz="370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2. Bitcoin Closing Prices Trend</a:t>
            </a:r>
          </a:p>
          <a:p>
            <a:pPr algn="ctr">
              <a:lnSpc>
                <a:spcPts val="3929"/>
              </a:lnSpc>
            </a:pPr>
            <a:r>
              <a:rPr lang="en-US" sz="370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3. Monthly Average Close Price Comparison</a:t>
            </a:r>
          </a:p>
          <a:p>
            <a:pPr algn="ctr">
              <a:lnSpc>
                <a:spcPts val="3929"/>
              </a:lnSpc>
            </a:pPr>
            <a:r>
              <a:rPr lang="en-US" sz="370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4. Daily High Price Trends</a:t>
            </a:r>
          </a:p>
          <a:p>
            <a:pPr algn="ctr">
              <a:lnSpc>
                <a:spcPts val="3929"/>
              </a:lnSpc>
            </a:pPr>
            <a:r>
              <a:rPr lang="en-US" sz="370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5. Price Spread Analysis</a:t>
            </a:r>
          </a:p>
          <a:p>
            <a:pPr algn="ctr">
              <a:lnSpc>
                <a:spcPts val="3929"/>
              </a:lnSpc>
            </a:pPr>
            <a:r>
              <a:rPr lang="en-US" sz="370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6. Upside Potential Comparison</a:t>
            </a:r>
          </a:p>
          <a:p>
            <a:pPr algn="ctr">
              <a:lnSpc>
                <a:spcPts val="3929"/>
              </a:lnSpc>
            </a:pPr>
            <a:r>
              <a:rPr lang="en-US" sz="370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7. Key Insights</a:t>
            </a:r>
          </a:p>
          <a:p>
            <a:pPr algn="ctr">
              <a:lnSpc>
                <a:spcPts val="3929"/>
              </a:lnSpc>
            </a:pPr>
            <a:r>
              <a:rPr lang="en-US" sz="370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8. Final Recommendation</a:t>
            </a:r>
          </a:p>
          <a:p>
            <a:pPr algn="ctr">
              <a:lnSpc>
                <a:spcPts val="1703"/>
              </a:lnSpc>
              <a:spcBef>
                <a:spcPct val="0"/>
              </a:spcBef>
            </a:pPr>
          </a:p>
        </p:txBody>
      </p:sp>
      <p:sp>
        <p:nvSpPr>
          <p:cNvPr name="Freeform 18" id="18"/>
          <p:cNvSpPr/>
          <p:nvPr/>
        </p:nvSpPr>
        <p:spPr>
          <a:xfrm flipH="true" flipV="false" rot="2276656">
            <a:off x="16593233" y="1268761"/>
            <a:ext cx="8250226" cy="8229600"/>
          </a:xfrm>
          <a:custGeom>
            <a:avLst/>
            <a:gdLst/>
            <a:ahLst/>
            <a:cxnLst/>
            <a:rect r="r" b="b" t="t" l="l"/>
            <a:pathLst>
              <a:path h="8229600" w="8250226">
                <a:moveTo>
                  <a:pt x="8250225" y="0"/>
                </a:moveTo>
                <a:lnTo>
                  <a:pt x="0" y="0"/>
                </a:lnTo>
                <a:lnTo>
                  <a:pt x="0" y="8229600"/>
                </a:lnTo>
                <a:lnTo>
                  <a:pt x="8250225" y="8229600"/>
                </a:lnTo>
                <a:lnTo>
                  <a:pt x="825022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89305" y="-878041"/>
            <a:ext cx="19197390" cy="12043082"/>
            <a:chOff x="0" y="0"/>
            <a:chExt cx="5056103" cy="31718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56103" cy="3171841"/>
            </a:xfrm>
            <a:custGeom>
              <a:avLst/>
              <a:gdLst/>
              <a:ahLst/>
              <a:cxnLst/>
              <a:rect r="r" b="b" t="t" l="l"/>
              <a:pathLst>
                <a:path h="3171841" w="5056103">
                  <a:moveTo>
                    <a:pt x="0" y="0"/>
                  </a:moveTo>
                  <a:lnTo>
                    <a:pt x="5056103" y="0"/>
                  </a:lnTo>
                  <a:lnTo>
                    <a:pt x="5056103" y="3171841"/>
                  </a:lnTo>
                  <a:lnTo>
                    <a:pt x="0" y="3171841"/>
                  </a:lnTo>
                  <a:close/>
                </a:path>
              </a:pathLst>
            </a:custGeom>
            <a:gradFill rotWithShape="true">
              <a:gsLst>
                <a:gs pos="0">
                  <a:srgbClr val="231F1F">
                    <a:alpha val="0"/>
                  </a:srgbClr>
                </a:gs>
                <a:gs pos="100000">
                  <a:srgbClr val="000000">
                    <a:alpha val="67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5056103" cy="3133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78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542332" y="1160721"/>
            <a:ext cx="476685" cy="476685"/>
            <a:chOff x="0" y="0"/>
            <a:chExt cx="125547" cy="1255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547" cy="125547"/>
            </a:xfrm>
            <a:custGeom>
              <a:avLst/>
              <a:gdLst/>
              <a:ahLst/>
              <a:cxnLst/>
              <a:rect r="r" b="b" t="t" l="l"/>
              <a:pathLst>
                <a:path h="125547" w="125547">
                  <a:moveTo>
                    <a:pt x="0" y="0"/>
                  </a:moveTo>
                  <a:lnTo>
                    <a:pt x="125547" y="0"/>
                  </a:lnTo>
                  <a:lnTo>
                    <a:pt x="125547" y="125547"/>
                  </a:lnTo>
                  <a:lnTo>
                    <a:pt x="0" y="125547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28575"/>
              <a:ext cx="125547" cy="969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6692247" y="8991823"/>
            <a:ext cx="454362" cy="456854"/>
          </a:xfrm>
          <a:custGeom>
            <a:avLst/>
            <a:gdLst/>
            <a:ahLst/>
            <a:cxnLst/>
            <a:rect r="r" b="b" t="t" l="l"/>
            <a:pathLst>
              <a:path h="456854" w="454362">
                <a:moveTo>
                  <a:pt x="454362" y="0"/>
                </a:moveTo>
                <a:lnTo>
                  <a:pt x="0" y="0"/>
                </a:lnTo>
                <a:lnTo>
                  <a:pt x="0" y="456854"/>
                </a:lnTo>
                <a:lnTo>
                  <a:pt x="454362" y="456854"/>
                </a:lnTo>
                <a:lnTo>
                  <a:pt x="45436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202781" y="8954889"/>
            <a:ext cx="5212458" cy="530723"/>
          </a:xfrm>
          <a:custGeom>
            <a:avLst/>
            <a:gdLst/>
            <a:ahLst/>
            <a:cxnLst/>
            <a:rect r="r" b="b" t="t" l="l"/>
            <a:pathLst>
              <a:path h="530723" w="5212458">
                <a:moveTo>
                  <a:pt x="0" y="0"/>
                </a:moveTo>
                <a:lnTo>
                  <a:pt x="5212458" y="0"/>
                </a:lnTo>
                <a:lnTo>
                  <a:pt x="5212458" y="530723"/>
                </a:lnTo>
                <a:lnTo>
                  <a:pt x="0" y="5307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437344" y="2825785"/>
            <a:ext cx="5855109" cy="5280244"/>
          </a:xfrm>
          <a:custGeom>
            <a:avLst/>
            <a:gdLst/>
            <a:ahLst/>
            <a:cxnLst/>
            <a:rect r="r" b="b" t="t" l="l"/>
            <a:pathLst>
              <a:path h="5280244" w="5855109">
                <a:moveTo>
                  <a:pt x="0" y="0"/>
                </a:moveTo>
                <a:lnTo>
                  <a:pt x="5855109" y="0"/>
                </a:lnTo>
                <a:lnTo>
                  <a:pt x="5855109" y="5280243"/>
                </a:lnTo>
                <a:lnTo>
                  <a:pt x="0" y="52802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788572" y="1280786"/>
            <a:ext cx="753760" cy="255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5"/>
              </a:lnSpc>
              <a:spcBef>
                <a:spcPct val="0"/>
              </a:spcBef>
            </a:pPr>
            <a:r>
              <a:rPr lang="en-US" b="true" sz="1806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Slide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641921" y="1285193"/>
            <a:ext cx="277507" cy="251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5"/>
              </a:lnSpc>
              <a:spcBef>
                <a:spcPct val="0"/>
              </a:spcBef>
            </a:pPr>
            <a:r>
              <a:rPr lang="en-US" b="true" sz="1806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026914" y="9101972"/>
            <a:ext cx="753760" cy="255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5"/>
              </a:lnSpc>
              <a:spcBef>
                <a:spcPct val="0"/>
              </a:spcBef>
            </a:pPr>
            <a:r>
              <a:rPr lang="en-US" b="true" sz="1806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Next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90776" y="2658007"/>
            <a:ext cx="7514000" cy="1137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28"/>
              </a:lnSpc>
              <a:spcBef>
                <a:spcPct val="0"/>
              </a:spcBef>
            </a:pPr>
            <a:r>
              <a:rPr lang="en-US" sz="823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OVERVIEW OF DATA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91075" y="4123245"/>
            <a:ext cx="8913402" cy="3836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5"/>
              </a:lnSpc>
            </a:pPr>
            <a:r>
              <a:rPr lang="en-US" sz="379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Sources: Bitcoin and S&amp;P 500 daily price records.</a:t>
            </a:r>
          </a:p>
          <a:p>
            <a:pPr algn="l">
              <a:lnSpc>
                <a:spcPts val="4025"/>
              </a:lnSpc>
            </a:pPr>
            <a:r>
              <a:rPr lang="en-US" sz="379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Time Period: Selected dates in 2021.</a:t>
            </a:r>
          </a:p>
          <a:p>
            <a:pPr algn="l">
              <a:lnSpc>
                <a:spcPts val="4025"/>
              </a:lnSpc>
            </a:pPr>
            <a:r>
              <a:rPr lang="en-US" sz="379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Metrics Analyzed: Opening, Closing, High, Low prices, and Volume.</a:t>
            </a:r>
          </a:p>
          <a:p>
            <a:pPr algn="l">
              <a:lnSpc>
                <a:spcPts val="4025"/>
              </a:lnSpc>
            </a:pPr>
            <a:r>
              <a:rPr lang="en-US" sz="379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Focus: Performance comparison between Bitcoin and S&amp;P 500.</a:t>
            </a:r>
          </a:p>
          <a:p>
            <a:pPr algn="l">
              <a:lnSpc>
                <a:spcPts val="2020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2885980" y="9101972"/>
            <a:ext cx="3545377" cy="255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5"/>
              </a:lnSpc>
              <a:spcBef>
                <a:spcPct val="0"/>
              </a:spcBef>
            </a:pPr>
            <a:r>
              <a:rPr lang="en-US" b="true" sz="1806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https://github.com/Sabdikay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164973" y="-752077"/>
            <a:ext cx="19197390" cy="12043082"/>
            <a:chOff x="0" y="0"/>
            <a:chExt cx="5056103" cy="31718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56103" cy="3171841"/>
            </a:xfrm>
            <a:custGeom>
              <a:avLst/>
              <a:gdLst/>
              <a:ahLst/>
              <a:cxnLst/>
              <a:rect r="r" b="b" t="t" l="l"/>
              <a:pathLst>
                <a:path h="3171841" w="5056103">
                  <a:moveTo>
                    <a:pt x="0" y="0"/>
                  </a:moveTo>
                  <a:lnTo>
                    <a:pt x="5056103" y="0"/>
                  </a:lnTo>
                  <a:lnTo>
                    <a:pt x="5056103" y="3171841"/>
                  </a:lnTo>
                  <a:lnTo>
                    <a:pt x="0" y="3171841"/>
                  </a:lnTo>
                  <a:close/>
                </a:path>
              </a:pathLst>
            </a:custGeom>
            <a:gradFill rotWithShape="true">
              <a:gsLst>
                <a:gs pos="0">
                  <a:srgbClr val="231F1F">
                    <a:alpha val="0"/>
                  </a:srgbClr>
                </a:gs>
                <a:gs pos="100000">
                  <a:srgbClr val="000000">
                    <a:alpha val="67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5056103" cy="3133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78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542332" y="1160721"/>
            <a:ext cx="476685" cy="476685"/>
            <a:chOff x="0" y="0"/>
            <a:chExt cx="125547" cy="1255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547" cy="125547"/>
            </a:xfrm>
            <a:custGeom>
              <a:avLst/>
              <a:gdLst/>
              <a:ahLst/>
              <a:cxnLst/>
              <a:rect r="r" b="b" t="t" l="l"/>
              <a:pathLst>
                <a:path h="125547" w="125547">
                  <a:moveTo>
                    <a:pt x="0" y="0"/>
                  </a:moveTo>
                  <a:lnTo>
                    <a:pt x="125547" y="0"/>
                  </a:lnTo>
                  <a:lnTo>
                    <a:pt x="125547" y="125547"/>
                  </a:lnTo>
                  <a:lnTo>
                    <a:pt x="0" y="125547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28575"/>
              <a:ext cx="125547" cy="969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6692247" y="8991823"/>
            <a:ext cx="454362" cy="456854"/>
          </a:xfrm>
          <a:custGeom>
            <a:avLst/>
            <a:gdLst/>
            <a:ahLst/>
            <a:cxnLst/>
            <a:rect r="r" b="b" t="t" l="l"/>
            <a:pathLst>
              <a:path h="456854" w="454362">
                <a:moveTo>
                  <a:pt x="454362" y="0"/>
                </a:moveTo>
                <a:lnTo>
                  <a:pt x="0" y="0"/>
                </a:lnTo>
                <a:lnTo>
                  <a:pt x="0" y="456854"/>
                </a:lnTo>
                <a:lnTo>
                  <a:pt x="454362" y="456854"/>
                </a:lnTo>
                <a:lnTo>
                  <a:pt x="45436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202781" y="8954889"/>
            <a:ext cx="5212458" cy="530723"/>
          </a:xfrm>
          <a:custGeom>
            <a:avLst/>
            <a:gdLst/>
            <a:ahLst/>
            <a:cxnLst/>
            <a:rect r="r" b="b" t="t" l="l"/>
            <a:pathLst>
              <a:path h="530723" w="5212458">
                <a:moveTo>
                  <a:pt x="0" y="0"/>
                </a:moveTo>
                <a:lnTo>
                  <a:pt x="5212458" y="0"/>
                </a:lnTo>
                <a:lnTo>
                  <a:pt x="5212458" y="530723"/>
                </a:lnTo>
                <a:lnTo>
                  <a:pt x="0" y="5307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010233" y="5424777"/>
            <a:ext cx="5181590" cy="2892269"/>
          </a:xfrm>
          <a:custGeom>
            <a:avLst/>
            <a:gdLst/>
            <a:ahLst/>
            <a:cxnLst/>
            <a:rect r="r" b="b" t="t" l="l"/>
            <a:pathLst>
              <a:path h="2892269" w="5181590">
                <a:moveTo>
                  <a:pt x="0" y="0"/>
                </a:moveTo>
                <a:lnTo>
                  <a:pt x="5181590" y="0"/>
                </a:lnTo>
                <a:lnTo>
                  <a:pt x="5181590" y="2892269"/>
                </a:lnTo>
                <a:lnTo>
                  <a:pt x="0" y="28922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26949" y="1901534"/>
            <a:ext cx="9538043" cy="5448607"/>
          </a:xfrm>
          <a:custGeom>
            <a:avLst/>
            <a:gdLst/>
            <a:ahLst/>
            <a:cxnLst/>
            <a:rect r="r" b="b" t="t" l="l"/>
            <a:pathLst>
              <a:path h="5448607" w="9538043">
                <a:moveTo>
                  <a:pt x="0" y="0"/>
                </a:moveTo>
                <a:lnTo>
                  <a:pt x="9538043" y="0"/>
                </a:lnTo>
                <a:lnTo>
                  <a:pt x="9538043" y="5448607"/>
                </a:lnTo>
                <a:lnTo>
                  <a:pt x="0" y="544860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788572" y="1280786"/>
            <a:ext cx="753760" cy="255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5"/>
              </a:lnSpc>
              <a:spcBef>
                <a:spcPct val="0"/>
              </a:spcBef>
            </a:pPr>
            <a:r>
              <a:rPr lang="en-US" b="true" sz="1806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Slide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641921" y="1285193"/>
            <a:ext cx="277507" cy="251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5"/>
              </a:lnSpc>
              <a:spcBef>
                <a:spcPct val="0"/>
              </a:spcBef>
            </a:pPr>
            <a:r>
              <a:rPr lang="en-US" b="true" sz="1806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026914" y="9101972"/>
            <a:ext cx="753760" cy="255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5"/>
              </a:lnSpc>
              <a:spcBef>
                <a:spcPct val="0"/>
              </a:spcBef>
            </a:pPr>
            <a:r>
              <a:rPr lang="en-US" b="true" sz="1806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Next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88459" y="392130"/>
            <a:ext cx="15200113" cy="874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77"/>
              </a:lnSpc>
              <a:spcBef>
                <a:spcPct val="0"/>
              </a:spcBef>
            </a:pPr>
            <a:r>
              <a:rPr lang="en-US" sz="62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MONTHLY AVERAGE CLOSE PRICES: BTC VS S&amp;P 500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900448" y="9101972"/>
            <a:ext cx="3530909" cy="255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5"/>
              </a:lnSpc>
              <a:spcBef>
                <a:spcPct val="0"/>
              </a:spcBef>
            </a:pPr>
            <a:r>
              <a:rPr lang="en-US" b="true" sz="1806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https://github.com/Sabdikay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204840" y="2044328"/>
            <a:ext cx="6558828" cy="5744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5"/>
              </a:lnSpc>
            </a:pPr>
            <a:r>
              <a:rPr lang="en-US" sz="3108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-BITCOIN SHOWED LARGER MONTHLY PRICE FLUCTUATIONS COMPARED TO S&amp;P 500.</a:t>
            </a:r>
          </a:p>
          <a:p>
            <a:pPr algn="l">
              <a:lnSpc>
                <a:spcPts val="3295"/>
              </a:lnSpc>
            </a:pPr>
          </a:p>
          <a:p>
            <a:pPr algn="l">
              <a:lnSpc>
                <a:spcPts val="3295"/>
              </a:lnSpc>
            </a:pPr>
            <a:r>
              <a:rPr lang="en-US" sz="3108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-S&amp;P 500 presented consistent, stable growth.</a:t>
            </a:r>
          </a:p>
          <a:p>
            <a:pPr algn="l">
              <a:lnSpc>
                <a:spcPts val="3295"/>
              </a:lnSpc>
            </a:pPr>
          </a:p>
          <a:p>
            <a:pPr algn="l">
              <a:lnSpc>
                <a:spcPts val="3295"/>
              </a:lnSpc>
            </a:pPr>
            <a:r>
              <a:rPr lang="en-US" sz="3108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</a:t>
            </a:r>
            <a:r>
              <a:rPr lang="en-US" sz="3108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Bitcoin's volatility implies higher risk but also higher reward potential.</a:t>
            </a:r>
          </a:p>
          <a:p>
            <a:pPr algn="l">
              <a:lnSpc>
                <a:spcPts val="329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399938" y="0"/>
            <a:ext cx="19197390" cy="12043082"/>
            <a:chOff x="0" y="0"/>
            <a:chExt cx="5056103" cy="31718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56103" cy="3171841"/>
            </a:xfrm>
            <a:custGeom>
              <a:avLst/>
              <a:gdLst/>
              <a:ahLst/>
              <a:cxnLst/>
              <a:rect r="r" b="b" t="t" l="l"/>
              <a:pathLst>
                <a:path h="3171841" w="5056103">
                  <a:moveTo>
                    <a:pt x="0" y="0"/>
                  </a:moveTo>
                  <a:lnTo>
                    <a:pt x="5056103" y="0"/>
                  </a:lnTo>
                  <a:lnTo>
                    <a:pt x="5056103" y="3171841"/>
                  </a:lnTo>
                  <a:lnTo>
                    <a:pt x="0" y="3171841"/>
                  </a:lnTo>
                  <a:close/>
                </a:path>
              </a:pathLst>
            </a:custGeom>
            <a:gradFill rotWithShape="true">
              <a:gsLst>
                <a:gs pos="0">
                  <a:srgbClr val="231F1F">
                    <a:alpha val="0"/>
                  </a:srgbClr>
                </a:gs>
                <a:gs pos="100000">
                  <a:srgbClr val="000000">
                    <a:alpha val="67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5056103" cy="3133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78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202781" y="8954889"/>
            <a:ext cx="5212458" cy="530723"/>
          </a:xfrm>
          <a:custGeom>
            <a:avLst/>
            <a:gdLst/>
            <a:ahLst/>
            <a:cxnLst/>
            <a:rect r="r" b="b" t="t" l="l"/>
            <a:pathLst>
              <a:path h="530723" w="5212458">
                <a:moveTo>
                  <a:pt x="0" y="0"/>
                </a:moveTo>
                <a:lnTo>
                  <a:pt x="5212458" y="0"/>
                </a:lnTo>
                <a:lnTo>
                  <a:pt x="5212458" y="530723"/>
                </a:lnTo>
                <a:lnTo>
                  <a:pt x="0" y="5307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542332" y="1160721"/>
            <a:ext cx="476685" cy="476685"/>
            <a:chOff x="0" y="0"/>
            <a:chExt cx="125547" cy="12554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547" cy="125547"/>
            </a:xfrm>
            <a:custGeom>
              <a:avLst/>
              <a:gdLst/>
              <a:ahLst/>
              <a:cxnLst/>
              <a:rect r="r" b="b" t="t" l="l"/>
              <a:pathLst>
                <a:path h="125547" w="125547">
                  <a:moveTo>
                    <a:pt x="0" y="0"/>
                  </a:moveTo>
                  <a:lnTo>
                    <a:pt x="125547" y="0"/>
                  </a:lnTo>
                  <a:lnTo>
                    <a:pt x="125547" y="125547"/>
                  </a:lnTo>
                  <a:lnTo>
                    <a:pt x="0" y="125547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28575"/>
              <a:ext cx="125547" cy="969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0">
            <a:off x="16692247" y="8991823"/>
            <a:ext cx="454362" cy="456854"/>
          </a:xfrm>
          <a:custGeom>
            <a:avLst/>
            <a:gdLst/>
            <a:ahLst/>
            <a:cxnLst/>
            <a:rect r="r" b="b" t="t" l="l"/>
            <a:pathLst>
              <a:path h="456854" w="454362">
                <a:moveTo>
                  <a:pt x="454362" y="0"/>
                </a:moveTo>
                <a:lnTo>
                  <a:pt x="0" y="0"/>
                </a:lnTo>
                <a:lnTo>
                  <a:pt x="0" y="456854"/>
                </a:lnTo>
                <a:lnTo>
                  <a:pt x="454362" y="456854"/>
                </a:lnTo>
                <a:lnTo>
                  <a:pt x="45436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2462168"/>
            <a:ext cx="9357970" cy="5594159"/>
          </a:xfrm>
          <a:custGeom>
            <a:avLst/>
            <a:gdLst/>
            <a:ahLst/>
            <a:cxnLst/>
            <a:rect r="r" b="b" t="t" l="l"/>
            <a:pathLst>
              <a:path h="5594159" w="9357970">
                <a:moveTo>
                  <a:pt x="0" y="0"/>
                </a:moveTo>
                <a:lnTo>
                  <a:pt x="9357970" y="0"/>
                </a:lnTo>
                <a:lnTo>
                  <a:pt x="9357970" y="5594158"/>
                </a:lnTo>
                <a:lnTo>
                  <a:pt x="0" y="55941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943853" y="9101972"/>
            <a:ext cx="3487504" cy="255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5"/>
              </a:lnSpc>
              <a:spcBef>
                <a:spcPct val="0"/>
              </a:spcBef>
            </a:pPr>
            <a:r>
              <a:rPr lang="en-US" b="true" sz="1806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https://github.com/Sabdikay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788572" y="1280786"/>
            <a:ext cx="753760" cy="255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5"/>
              </a:lnSpc>
              <a:spcBef>
                <a:spcPct val="0"/>
              </a:spcBef>
            </a:pPr>
            <a:r>
              <a:rPr lang="en-US" b="true" sz="1806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Slide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641921" y="1285193"/>
            <a:ext cx="277507" cy="251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5"/>
              </a:lnSpc>
              <a:spcBef>
                <a:spcPct val="0"/>
              </a:spcBef>
            </a:pPr>
            <a:r>
              <a:rPr lang="en-US" b="true" sz="1806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026914" y="9101972"/>
            <a:ext cx="753760" cy="255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5"/>
              </a:lnSpc>
              <a:spcBef>
                <a:spcPct val="0"/>
              </a:spcBef>
            </a:pPr>
            <a:r>
              <a:rPr lang="en-US" b="true" sz="1806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Next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8895" y="758169"/>
            <a:ext cx="13757375" cy="113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28"/>
              </a:lnSpc>
              <a:spcBef>
                <a:spcPct val="0"/>
              </a:spcBef>
            </a:pPr>
            <a:r>
              <a:rPr lang="en-US" sz="823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DAILY HIGH PRICES: BTC VS S&amp;P 500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768341" y="2561002"/>
            <a:ext cx="7519659" cy="5896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9"/>
              </a:lnSpc>
            </a:pPr>
            <a:r>
              <a:rPr lang="en-US" sz="3716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-BITCOIN DISPLAYED MORE EXTREME HIGHS COMPARED TO S&amp;P 500.</a:t>
            </a:r>
          </a:p>
          <a:p>
            <a:pPr algn="l">
              <a:lnSpc>
                <a:spcPts val="3939"/>
              </a:lnSpc>
            </a:pPr>
          </a:p>
          <a:p>
            <a:pPr algn="l">
              <a:lnSpc>
                <a:spcPts val="3939"/>
              </a:lnSpc>
            </a:pPr>
            <a:r>
              <a:rPr lang="en-US" sz="3716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-S&amp;P 500 exhibited stable growth with less volatility.</a:t>
            </a:r>
          </a:p>
          <a:p>
            <a:pPr algn="l">
              <a:lnSpc>
                <a:spcPts val="3939"/>
              </a:lnSpc>
            </a:pPr>
          </a:p>
          <a:p>
            <a:pPr algn="l">
              <a:lnSpc>
                <a:spcPts val="3939"/>
              </a:lnSpc>
            </a:pPr>
            <a:r>
              <a:rPr lang="en-US" sz="3716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-Highlights Bitcoin's speculative peaks and trading opportunities.</a:t>
            </a:r>
          </a:p>
          <a:p>
            <a:pPr algn="l">
              <a:lnSpc>
                <a:spcPts val="39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89305" y="-576153"/>
            <a:ext cx="19197390" cy="12043082"/>
            <a:chOff x="0" y="0"/>
            <a:chExt cx="5056103" cy="31718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56103" cy="3171841"/>
            </a:xfrm>
            <a:custGeom>
              <a:avLst/>
              <a:gdLst/>
              <a:ahLst/>
              <a:cxnLst/>
              <a:rect r="r" b="b" t="t" l="l"/>
              <a:pathLst>
                <a:path h="3171841" w="5056103">
                  <a:moveTo>
                    <a:pt x="0" y="0"/>
                  </a:moveTo>
                  <a:lnTo>
                    <a:pt x="5056103" y="0"/>
                  </a:lnTo>
                  <a:lnTo>
                    <a:pt x="5056103" y="3171841"/>
                  </a:lnTo>
                  <a:lnTo>
                    <a:pt x="0" y="3171841"/>
                  </a:lnTo>
                  <a:close/>
                </a:path>
              </a:pathLst>
            </a:custGeom>
            <a:gradFill rotWithShape="true">
              <a:gsLst>
                <a:gs pos="0">
                  <a:srgbClr val="231F1F">
                    <a:alpha val="0"/>
                  </a:srgbClr>
                </a:gs>
                <a:gs pos="100000">
                  <a:srgbClr val="000000">
                    <a:alpha val="67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5056103" cy="3133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78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542332" y="1160721"/>
            <a:ext cx="476685" cy="476685"/>
            <a:chOff x="0" y="0"/>
            <a:chExt cx="125547" cy="1255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547" cy="125547"/>
            </a:xfrm>
            <a:custGeom>
              <a:avLst/>
              <a:gdLst/>
              <a:ahLst/>
              <a:cxnLst/>
              <a:rect r="r" b="b" t="t" l="l"/>
              <a:pathLst>
                <a:path h="125547" w="125547">
                  <a:moveTo>
                    <a:pt x="0" y="0"/>
                  </a:moveTo>
                  <a:lnTo>
                    <a:pt x="125547" y="0"/>
                  </a:lnTo>
                  <a:lnTo>
                    <a:pt x="125547" y="125547"/>
                  </a:lnTo>
                  <a:lnTo>
                    <a:pt x="0" y="125547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28575"/>
              <a:ext cx="125547" cy="969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6692247" y="8991823"/>
            <a:ext cx="454362" cy="456854"/>
          </a:xfrm>
          <a:custGeom>
            <a:avLst/>
            <a:gdLst/>
            <a:ahLst/>
            <a:cxnLst/>
            <a:rect r="r" b="b" t="t" l="l"/>
            <a:pathLst>
              <a:path h="456854" w="454362">
                <a:moveTo>
                  <a:pt x="454362" y="0"/>
                </a:moveTo>
                <a:lnTo>
                  <a:pt x="0" y="0"/>
                </a:lnTo>
                <a:lnTo>
                  <a:pt x="0" y="456854"/>
                </a:lnTo>
                <a:lnTo>
                  <a:pt x="454362" y="456854"/>
                </a:lnTo>
                <a:lnTo>
                  <a:pt x="45436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202781" y="8954889"/>
            <a:ext cx="5212458" cy="530723"/>
          </a:xfrm>
          <a:custGeom>
            <a:avLst/>
            <a:gdLst/>
            <a:ahLst/>
            <a:cxnLst/>
            <a:rect r="r" b="b" t="t" l="l"/>
            <a:pathLst>
              <a:path h="530723" w="5212458">
                <a:moveTo>
                  <a:pt x="0" y="0"/>
                </a:moveTo>
                <a:lnTo>
                  <a:pt x="5212458" y="0"/>
                </a:lnTo>
                <a:lnTo>
                  <a:pt x="5212458" y="530723"/>
                </a:lnTo>
                <a:lnTo>
                  <a:pt x="0" y="5307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26149" y="2522823"/>
            <a:ext cx="9855387" cy="5654529"/>
          </a:xfrm>
          <a:custGeom>
            <a:avLst/>
            <a:gdLst/>
            <a:ahLst/>
            <a:cxnLst/>
            <a:rect r="r" b="b" t="t" l="l"/>
            <a:pathLst>
              <a:path h="5654529" w="9855387">
                <a:moveTo>
                  <a:pt x="0" y="0"/>
                </a:moveTo>
                <a:lnTo>
                  <a:pt x="9855388" y="0"/>
                </a:lnTo>
                <a:lnTo>
                  <a:pt x="9855388" y="5654528"/>
                </a:lnTo>
                <a:lnTo>
                  <a:pt x="0" y="56545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788572" y="1280786"/>
            <a:ext cx="753760" cy="255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5"/>
              </a:lnSpc>
              <a:spcBef>
                <a:spcPct val="0"/>
              </a:spcBef>
            </a:pPr>
            <a:r>
              <a:rPr lang="en-US" b="true" sz="1806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Slide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641921" y="1285193"/>
            <a:ext cx="277507" cy="251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5"/>
              </a:lnSpc>
              <a:spcBef>
                <a:spcPct val="0"/>
              </a:spcBef>
            </a:pPr>
            <a:r>
              <a:rPr lang="en-US" b="true" sz="1806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026914" y="9101972"/>
            <a:ext cx="753760" cy="255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5"/>
              </a:lnSpc>
              <a:spcBef>
                <a:spcPct val="0"/>
              </a:spcBef>
            </a:pPr>
            <a:r>
              <a:rPr lang="en-US" b="true" sz="1806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Next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26149" y="908273"/>
            <a:ext cx="12284087" cy="1137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28"/>
              </a:lnSpc>
              <a:spcBef>
                <a:spcPct val="0"/>
              </a:spcBef>
            </a:pPr>
            <a:r>
              <a:rPr lang="en-US" sz="823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BITCOIN CLOSING PRICE TREND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797984" y="9101972"/>
            <a:ext cx="3633373" cy="255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5"/>
              </a:lnSpc>
              <a:spcBef>
                <a:spcPct val="0"/>
              </a:spcBef>
            </a:pPr>
            <a:r>
              <a:rPr lang="en-US" b="true" sz="1806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https://github.com/Sabdikay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613596" y="3096714"/>
            <a:ext cx="7476147" cy="3633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2"/>
              </a:lnSpc>
            </a:pPr>
            <a:r>
              <a:rPr lang="en-US" sz="32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-Bitcoin's closing prices exhibited high volatility.</a:t>
            </a:r>
          </a:p>
          <a:p>
            <a:pPr algn="l">
              <a:lnSpc>
                <a:spcPts val="3392"/>
              </a:lnSpc>
            </a:pPr>
          </a:p>
          <a:p>
            <a:pPr algn="l">
              <a:lnSpc>
                <a:spcPts val="3392"/>
              </a:lnSpc>
            </a:pPr>
            <a:r>
              <a:rPr lang="en-US" sz="32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-Significant peaks and corrections observed.</a:t>
            </a:r>
          </a:p>
          <a:p>
            <a:pPr algn="l">
              <a:lnSpc>
                <a:spcPts val="3392"/>
              </a:lnSpc>
            </a:pPr>
          </a:p>
          <a:p>
            <a:pPr algn="l">
              <a:lnSpc>
                <a:spcPts val="3392"/>
              </a:lnSpc>
            </a:pPr>
            <a:r>
              <a:rPr lang="en-US" sz="32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-Demonstrates Bitcoin's speculative nature.</a:t>
            </a:r>
          </a:p>
          <a:p>
            <a:pPr algn="l">
              <a:lnSpc>
                <a:spcPts val="170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164973" y="-752077"/>
            <a:ext cx="19197390" cy="12043082"/>
            <a:chOff x="0" y="0"/>
            <a:chExt cx="5056103" cy="31718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56103" cy="3171841"/>
            </a:xfrm>
            <a:custGeom>
              <a:avLst/>
              <a:gdLst/>
              <a:ahLst/>
              <a:cxnLst/>
              <a:rect r="r" b="b" t="t" l="l"/>
              <a:pathLst>
                <a:path h="3171841" w="5056103">
                  <a:moveTo>
                    <a:pt x="0" y="0"/>
                  </a:moveTo>
                  <a:lnTo>
                    <a:pt x="5056103" y="0"/>
                  </a:lnTo>
                  <a:lnTo>
                    <a:pt x="5056103" y="3171841"/>
                  </a:lnTo>
                  <a:lnTo>
                    <a:pt x="0" y="3171841"/>
                  </a:lnTo>
                  <a:close/>
                </a:path>
              </a:pathLst>
            </a:custGeom>
            <a:gradFill rotWithShape="true">
              <a:gsLst>
                <a:gs pos="0">
                  <a:srgbClr val="231F1F">
                    <a:alpha val="0"/>
                  </a:srgbClr>
                </a:gs>
                <a:gs pos="100000">
                  <a:srgbClr val="000000">
                    <a:alpha val="67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5056103" cy="3133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78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542332" y="1160721"/>
            <a:ext cx="476685" cy="476685"/>
            <a:chOff x="0" y="0"/>
            <a:chExt cx="125547" cy="1255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547" cy="125547"/>
            </a:xfrm>
            <a:custGeom>
              <a:avLst/>
              <a:gdLst/>
              <a:ahLst/>
              <a:cxnLst/>
              <a:rect r="r" b="b" t="t" l="l"/>
              <a:pathLst>
                <a:path h="125547" w="125547">
                  <a:moveTo>
                    <a:pt x="0" y="0"/>
                  </a:moveTo>
                  <a:lnTo>
                    <a:pt x="125547" y="0"/>
                  </a:lnTo>
                  <a:lnTo>
                    <a:pt x="125547" y="125547"/>
                  </a:lnTo>
                  <a:lnTo>
                    <a:pt x="0" y="125547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28575"/>
              <a:ext cx="125547" cy="969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6692247" y="8991823"/>
            <a:ext cx="454362" cy="456854"/>
          </a:xfrm>
          <a:custGeom>
            <a:avLst/>
            <a:gdLst/>
            <a:ahLst/>
            <a:cxnLst/>
            <a:rect r="r" b="b" t="t" l="l"/>
            <a:pathLst>
              <a:path h="456854" w="454362">
                <a:moveTo>
                  <a:pt x="454362" y="0"/>
                </a:moveTo>
                <a:lnTo>
                  <a:pt x="0" y="0"/>
                </a:lnTo>
                <a:lnTo>
                  <a:pt x="0" y="456854"/>
                </a:lnTo>
                <a:lnTo>
                  <a:pt x="454362" y="456854"/>
                </a:lnTo>
                <a:lnTo>
                  <a:pt x="45436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202781" y="8954889"/>
            <a:ext cx="5212458" cy="530723"/>
          </a:xfrm>
          <a:custGeom>
            <a:avLst/>
            <a:gdLst/>
            <a:ahLst/>
            <a:cxnLst/>
            <a:rect r="r" b="b" t="t" l="l"/>
            <a:pathLst>
              <a:path h="530723" w="5212458">
                <a:moveTo>
                  <a:pt x="0" y="0"/>
                </a:moveTo>
                <a:lnTo>
                  <a:pt x="5212458" y="0"/>
                </a:lnTo>
                <a:lnTo>
                  <a:pt x="5212458" y="530723"/>
                </a:lnTo>
                <a:lnTo>
                  <a:pt x="0" y="5307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788572" y="1280786"/>
            <a:ext cx="753760" cy="255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5"/>
              </a:lnSpc>
              <a:spcBef>
                <a:spcPct val="0"/>
              </a:spcBef>
            </a:pPr>
            <a:r>
              <a:rPr lang="en-US" b="true" sz="1806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Slide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641921" y="1285193"/>
            <a:ext cx="277507" cy="251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5"/>
              </a:lnSpc>
              <a:spcBef>
                <a:spcPct val="0"/>
              </a:spcBef>
            </a:pPr>
            <a:r>
              <a:rPr lang="en-US" b="true" sz="1806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7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026914" y="9101972"/>
            <a:ext cx="753760" cy="255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5"/>
              </a:lnSpc>
              <a:spcBef>
                <a:spcPct val="0"/>
              </a:spcBef>
            </a:pPr>
            <a:r>
              <a:rPr lang="en-US" b="true" sz="1806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Next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1737838" y="90257"/>
            <a:ext cx="5181590" cy="2892269"/>
          </a:xfrm>
          <a:custGeom>
            <a:avLst/>
            <a:gdLst/>
            <a:ahLst/>
            <a:cxnLst/>
            <a:rect r="r" b="b" t="t" l="l"/>
            <a:pathLst>
              <a:path h="2892269" w="5181590">
                <a:moveTo>
                  <a:pt x="0" y="0"/>
                </a:moveTo>
                <a:lnTo>
                  <a:pt x="5181590" y="0"/>
                </a:lnTo>
                <a:lnTo>
                  <a:pt x="5181590" y="2892269"/>
                </a:lnTo>
                <a:lnTo>
                  <a:pt x="0" y="28922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893785" y="7002638"/>
            <a:ext cx="5181590" cy="2892269"/>
          </a:xfrm>
          <a:custGeom>
            <a:avLst/>
            <a:gdLst/>
            <a:ahLst/>
            <a:cxnLst/>
            <a:rect r="r" b="b" t="t" l="l"/>
            <a:pathLst>
              <a:path h="2892269" w="5181590">
                <a:moveTo>
                  <a:pt x="0" y="0"/>
                </a:moveTo>
                <a:lnTo>
                  <a:pt x="5181589" y="0"/>
                </a:lnTo>
                <a:lnTo>
                  <a:pt x="5181589" y="2892270"/>
                </a:lnTo>
                <a:lnTo>
                  <a:pt x="0" y="28922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962572" y="2523590"/>
            <a:ext cx="9184037" cy="5239819"/>
          </a:xfrm>
          <a:custGeom>
            <a:avLst/>
            <a:gdLst/>
            <a:ahLst/>
            <a:cxnLst/>
            <a:rect r="r" b="b" t="t" l="l"/>
            <a:pathLst>
              <a:path h="5239819" w="9184037">
                <a:moveTo>
                  <a:pt x="0" y="0"/>
                </a:moveTo>
                <a:lnTo>
                  <a:pt x="9184037" y="0"/>
                </a:lnTo>
                <a:lnTo>
                  <a:pt x="9184037" y="5239820"/>
                </a:lnTo>
                <a:lnTo>
                  <a:pt x="0" y="52398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825" r="-1302" b="-825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69135" y="928459"/>
            <a:ext cx="12008584" cy="2241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28"/>
              </a:lnSpc>
              <a:spcBef>
                <a:spcPct val="0"/>
              </a:spcBef>
            </a:pPr>
            <a:r>
              <a:rPr lang="en-US" sz="823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PRICE SPREAD COMPARISON: BTC VS S&amp;P 500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958322" y="9101972"/>
            <a:ext cx="3473035" cy="255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5"/>
              </a:lnSpc>
              <a:spcBef>
                <a:spcPct val="0"/>
              </a:spcBef>
            </a:pPr>
            <a:r>
              <a:rPr lang="en-US" b="true" sz="1806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https://github.com/Sabdikay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69135" y="3926973"/>
            <a:ext cx="6508690" cy="4820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33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-Bitcoin's price spread (high-low) was significantly larger than S&amp;P 500.</a:t>
            </a:r>
          </a:p>
          <a:p>
            <a:pPr algn="l">
              <a:lnSpc>
                <a:spcPts val="3498"/>
              </a:lnSpc>
            </a:pPr>
          </a:p>
          <a:p>
            <a:pPr algn="l">
              <a:lnSpc>
                <a:spcPts val="3498"/>
              </a:lnSpc>
            </a:pPr>
            <a:r>
              <a:rPr lang="en-US" sz="33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</a:t>
            </a:r>
            <a:r>
              <a:rPr lang="en-US" sz="33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Reflects Bitcoin's higher volatility and risk.</a:t>
            </a:r>
          </a:p>
          <a:p>
            <a:pPr algn="l">
              <a:lnSpc>
                <a:spcPts val="3498"/>
              </a:lnSpc>
            </a:pPr>
          </a:p>
          <a:p>
            <a:pPr algn="l">
              <a:lnSpc>
                <a:spcPts val="3498"/>
              </a:lnSpc>
            </a:pPr>
            <a:r>
              <a:rPr lang="en-US" sz="33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-Indicates opportunities for swing trading and short-term gains.</a:t>
            </a:r>
          </a:p>
          <a:p>
            <a:pPr algn="l">
              <a:lnSpc>
                <a:spcPts val="339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164973" y="-752077"/>
            <a:ext cx="19197390" cy="12043082"/>
            <a:chOff x="0" y="0"/>
            <a:chExt cx="5056103" cy="31718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56103" cy="3171841"/>
            </a:xfrm>
            <a:custGeom>
              <a:avLst/>
              <a:gdLst/>
              <a:ahLst/>
              <a:cxnLst/>
              <a:rect r="r" b="b" t="t" l="l"/>
              <a:pathLst>
                <a:path h="3171841" w="5056103">
                  <a:moveTo>
                    <a:pt x="0" y="0"/>
                  </a:moveTo>
                  <a:lnTo>
                    <a:pt x="5056103" y="0"/>
                  </a:lnTo>
                  <a:lnTo>
                    <a:pt x="5056103" y="3171841"/>
                  </a:lnTo>
                  <a:lnTo>
                    <a:pt x="0" y="3171841"/>
                  </a:lnTo>
                  <a:close/>
                </a:path>
              </a:pathLst>
            </a:custGeom>
            <a:gradFill rotWithShape="true">
              <a:gsLst>
                <a:gs pos="0">
                  <a:srgbClr val="231F1F">
                    <a:alpha val="0"/>
                  </a:srgbClr>
                </a:gs>
                <a:gs pos="100000">
                  <a:srgbClr val="000000">
                    <a:alpha val="67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5056103" cy="3133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78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542332" y="1160721"/>
            <a:ext cx="476685" cy="476685"/>
            <a:chOff x="0" y="0"/>
            <a:chExt cx="125547" cy="1255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547" cy="125547"/>
            </a:xfrm>
            <a:custGeom>
              <a:avLst/>
              <a:gdLst/>
              <a:ahLst/>
              <a:cxnLst/>
              <a:rect r="r" b="b" t="t" l="l"/>
              <a:pathLst>
                <a:path h="125547" w="125547">
                  <a:moveTo>
                    <a:pt x="0" y="0"/>
                  </a:moveTo>
                  <a:lnTo>
                    <a:pt x="125547" y="0"/>
                  </a:lnTo>
                  <a:lnTo>
                    <a:pt x="125547" y="125547"/>
                  </a:lnTo>
                  <a:lnTo>
                    <a:pt x="0" y="125547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28575"/>
              <a:ext cx="125547" cy="969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6692247" y="8991823"/>
            <a:ext cx="454362" cy="456854"/>
          </a:xfrm>
          <a:custGeom>
            <a:avLst/>
            <a:gdLst/>
            <a:ahLst/>
            <a:cxnLst/>
            <a:rect r="r" b="b" t="t" l="l"/>
            <a:pathLst>
              <a:path h="456854" w="454362">
                <a:moveTo>
                  <a:pt x="454362" y="0"/>
                </a:moveTo>
                <a:lnTo>
                  <a:pt x="0" y="0"/>
                </a:lnTo>
                <a:lnTo>
                  <a:pt x="0" y="456854"/>
                </a:lnTo>
                <a:lnTo>
                  <a:pt x="454362" y="456854"/>
                </a:lnTo>
                <a:lnTo>
                  <a:pt x="45436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202781" y="8954889"/>
            <a:ext cx="5212458" cy="530723"/>
          </a:xfrm>
          <a:custGeom>
            <a:avLst/>
            <a:gdLst/>
            <a:ahLst/>
            <a:cxnLst/>
            <a:rect r="r" b="b" t="t" l="l"/>
            <a:pathLst>
              <a:path h="530723" w="5212458">
                <a:moveTo>
                  <a:pt x="0" y="0"/>
                </a:moveTo>
                <a:lnTo>
                  <a:pt x="5212458" y="0"/>
                </a:lnTo>
                <a:lnTo>
                  <a:pt x="5212458" y="530723"/>
                </a:lnTo>
                <a:lnTo>
                  <a:pt x="0" y="5307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788572" y="1280786"/>
            <a:ext cx="753760" cy="255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5"/>
              </a:lnSpc>
              <a:spcBef>
                <a:spcPct val="0"/>
              </a:spcBef>
            </a:pPr>
            <a:r>
              <a:rPr lang="en-US" b="true" sz="1806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Slide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641921" y="1285193"/>
            <a:ext cx="277507" cy="251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5"/>
              </a:lnSpc>
              <a:spcBef>
                <a:spcPct val="0"/>
              </a:spcBef>
            </a:pPr>
            <a:r>
              <a:rPr lang="en-US" b="true" sz="1806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8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026914" y="9101972"/>
            <a:ext cx="753760" cy="255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5"/>
              </a:lnSpc>
              <a:spcBef>
                <a:spcPct val="0"/>
              </a:spcBef>
            </a:pPr>
            <a:r>
              <a:rPr lang="en-US" b="true" sz="1806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Next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02781" y="649364"/>
            <a:ext cx="5640432" cy="1137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28"/>
              </a:lnSpc>
              <a:spcBef>
                <a:spcPct val="0"/>
              </a:spcBef>
            </a:pPr>
            <a:r>
              <a:rPr lang="en-US" sz="823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KEY INSIGHTS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58322" y="9101972"/>
            <a:ext cx="3473035" cy="255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5"/>
              </a:lnSpc>
              <a:spcBef>
                <a:spcPct val="0"/>
              </a:spcBef>
            </a:pPr>
            <a:r>
              <a:rPr lang="en-US" b="true" sz="1806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https://github.com/Sabdikay</a:t>
            </a:r>
          </a:p>
        </p:txBody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9681260" y="2215808"/>
            <a:ext cx="6107312" cy="6107312"/>
            <a:chOff x="0" y="0"/>
            <a:chExt cx="14840029" cy="1484002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7"/>
              <a:stretch>
                <a:fillRect l="-24665" t="0" r="-24665" b="0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8711471" y="1431238"/>
            <a:ext cx="5181590" cy="2892269"/>
          </a:xfrm>
          <a:custGeom>
            <a:avLst/>
            <a:gdLst/>
            <a:ahLst/>
            <a:cxnLst/>
            <a:rect r="r" b="b" t="t" l="l"/>
            <a:pathLst>
              <a:path h="2892269" w="5181590">
                <a:moveTo>
                  <a:pt x="0" y="0"/>
                </a:moveTo>
                <a:lnTo>
                  <a:pt x="5181589" y="0"/>
                </a:lnTo>
                <a:lnTo>
                  <a:pt x="5181589" y="2892269"/>
                </a:lnTo>
                <a:lnTo>
                  <a:pt x="0" y="28922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837427" y="6366031"/>
            <a:ext cx="5181590" cy="2892269"/>
          </a:xfrm>
          <a:custGeom>
            <a:avLst/>
            <a:gdLst/>
            <a:ahLst/>
            <a:cxnLst/>
            <a:rect r="r" b="b" t="t" l="l"/>
            <a:pathLst>
              <a:path h="2892269" w="5181590">
                <a:moveTo>
                  <a:pt x="0" y="0"/>
                </a:moveTo>
                <a:lnTo>
                  <a:pt x="5181590" y="0"/>
                </a:lnTo>
                <a:lnTo>
                  <a:pt x="5181590" y="2892269"/>
                </a:lnTo>
                <a:lnTo>
                  <a:pt x="0" y="28922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829903" y="2020265"/>
            <a:ext cx="7174234" cy="7062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2"/>
              </a:lnSpc>
            </a:pPr>
            <a:r>
              <a:rPr lang="en-US" sz="32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-Bitcoin offers high reward but comes with high volatility.</a:t>
            </a:r>
          </a:p>
          <a:p>
            <a:pPr algn="l">
              <a:lnSpc>
                <a:spcPts val="3392"/>
              </a:lnSpc>
            </a:pPr>
          </a:p>
          <a:p>
            <a:pPr algn="l">
              <a:lnSpc>
                <a:spcPts val="3392"/>
              </a:lnSpc>
            </a:pPr>
            <a:r>
              <a:rPr lang="en-US" sz="32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-S&amp;P 500 is stable and ideal for low-risk portfolios.</a:t>
            </a:r>
          </a:p>
          <a:p>
            <a:pPr algn="l">
              <a:lnSpc>
                <a:spcPts val="3392"/>
              </a:lnSpc>
            </a:pPr>
          </a:p>
          <a:p>
            <a:pPr algn="l">
              <a:lnSpc>
                <a:spcPts val="3392"/>
              </a:lnSpc>
            </a:pPr>
            <a:r>
              <a:rPr lang="en-US" sz="32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-Monthly averages show Bitcoin's volatile nature compared to the steady S&amp;P 500.</a:t>
            </a:r>
          </a:p>
          <a:p>
            <a:pPr algn="l">
              <a:lnSpc>
                <a:spcPts val="3392"/>
              </a:lnSpc>
            </a:pPr>
          </a:p>
          <a:p>
            <a:pPr algn="l">
              <a:lnSpc>
                <a:spcPts val="3392"/>
              </a:lnSpc>
            </a:pPr>
            <a:r>
              <a:rPr lang="en-US" sz="32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-Daily highs highlight Bitcoin's speculative peaks.</a:t>
            </a:r>
          </a:p>
          <a:p>
            <a:pPr algn="l">
              <a:lnSpc>
                <a:spcPts val="3392"/>
              </a:lnSpc>
            </a:pPr>
          </a:p>
          <a:p>
            <a:pPr algn="l">
              <a:lnSpc>
                <a:spcPts val="3392"/>
              </a:lnSpc>
            </a:pPr>
            <a:r>
              <a:rPr lang="en-US" sz="32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-Upside analysis favors Bitcoin for aggressive investment strategies.</a:t>
            </a:r>
          </a:p>
          <a:p>
            <a:pPr algn="l">
              <a:lnSpc>
                <a:spcPts val="170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37771" y="7621389"/>
            <a:ext cx="5212458" cy="530723"/>
          </a:xfrm>
          <a:custGeom>
            <a:avLst/>
            <a:gdLst/>
            <a:ahLst/>
            <a:cxnLst/>
            <a:rect r="r" b="b" t="t" l="l"/>
            <a:pathLst>
              <a:path h="530723" w="5212458">
                <a:moveTo>
                  <a:pt x="0" y="0"/>
                </a:moveTo>
                <a:lnTo>
                  <a:pt x="5212458" y="0"/>
                </a:lnTo>
                <a:lnTo>
                  <a:pt x="5212458" y="530723"/>
                </a:lnTo>
                <a:lnTo>
                  <a:pt x="0" y="5307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542332" y="1160721"/>
            <a:ext cx="476685" cy="476685"/>
            <a:chOff x="0" y="0"/>
            <a:chExt cx="125547" cy="12554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547" cy="125547"/>
            </a:xfrm>
            <a:custGeom>
              <a:avLst/>
              <a:gdLst/>
              <a:ahLst/>
              <a:cxnLst/>
              <a:rect r="r" b="b" t="t" l="l"/>
              <a:pathLst>
                <a:path h="125547" w="125547">
                  <a:moveTo>
                    <a:pt x="0" y="0"/>
                  </a:moveTo>
                  <a:lnTo>
                    <a:pt x="125547" y="0"/>
                  </a:lnTo>
                  <a:lnTo>
                    <a:pt x="125547" y="125547"/>
                  </a:lnTo>
                  <a:lnTo>
                    <a:pt x="0" y="125547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28575"/>
              <a:ext cx="125547" cy="969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692247" y="8991823"/>
            <a:ext cx="454362" cy="456854"/>
          </a:xfrm>
          <a:custGeom>
            <a:avLst/>
            <a:gdLst/>
            <a:ahLst/>
            <a:cxnLst/>
            <a:rect r="r" b="b" t="t" l="l"/>
            <a:pathLst>
              <a:path h="456854" w="454362">
                <a:moveTo>
                  <a:pt x="0" y="0"/>
                </a:moveTo>
                <a:lnTo>
                  <a:pt x="454362" y="0"/>
                </a:lnTo>
                <a:lnTo>
                  <a:pt x="454362" y="456854"/>
                </a:lnTo>
                <a:lnTo>
                  <a:pt x="0" y="4568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163097" y="7768472"/>
            <a:ext cx="3603251" cy="255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5"/>
              </a:lnSpc>
              <a:spcBef>
                <a:spcPct val="0"/>
              </a:spcBef>
            </a:pPr>
            <a:r>
              <a:rPr lang="en-US" b="true" sz="1806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https://github.com/Sabdikay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788572" y="1280786"/>
            <a:ext cx="753760" cy="255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5"/>
              </a:lnSpc>
              <a:spcBef>
                <a:spcPct val="0"/>
              </a:spcBef>
            </a:pPr>
            <a:r>
              <a:rPr lang="en-US" b="true" sz="1806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Slide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-629472" y="3509033"/>
            <a:ext cx="19197390" cy="3584142"/>
            <a:chOff x="0" y="0"/>
            <a:chExt cx="5056103" cy="94397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056103" cy="943971"/>
            </a:xfrm>
            <a:custGeom>
              <a:avLst/>
              <a:gdLst/>
              <a:ahLst/>
              <a:cxnLst/>
              <a:rect r="r" b="b" t="t" l="l"/>
              <a:pathLst>
                <a:path h="943971" w="5056103">
                  <a:moveTo>
                    <a:pt x="0" y="0"/>
                  </a:moveTo>
                  <a:lnTo>
                    <a:pt x="5056103" y="0"/>
                  </a:lnTo>
                  <a:lnTo>
                    <a:pt x="5056103" y="943971"/>
                  </a:lnTo>
                  <a:lnTo>
                    <a:pt x="0" y="943971"/>
                  </a:lnTo>
                  <a:close/>
                </a:path>
              </a:pathLst>
            </a:custGeom>
            <a:solidFill>
              <a:srgbClr val="231F1F">
                <a:alpha val="66667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38100"/>
              <a:ext cx="5056103" cy="9058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78"/>
                </a:lnSpc>
              </a:pPr>
              <a:r>
                <a:rPr lang="en-US" sz="1833">
                  <a:solidFill>
                    <a:srgbClr val="FFFFFF">
                      <a:alpha val="66667"/>
                    </a:srgbClr>
                  </a:solidFill>
                  <a:latin typeface="Garet"/>
                  <a:ea typeface="Garet"/>
                  <a:cs typeface="Garet"/>
                  <a:sym typeface="Garet"/>
                </a:rPr>
                <a:t>t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6592126" y="1285193"/>
            <a:ext cx="377096" cy="251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5"/>
              </a:lnSpc>
              <a:spcBef>
                <a:spcPct val="0"/>
              </a:spcBef>
            </a:pPr>
            <a:r>
              <a:rPr lang="en-US" b="true" sz="1806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9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026914" y="9101972"/>
            <a:ext cx="753760" cy="255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5"/>
              </a:lnSpc>
              <a:spcBef>
                <a:spcPct val="0"/>
              </a:spcBef>
            </a:pPr>
            <a:r>
              <a:rPr lang="en-US" b="true" sz="1806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Back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734357" y="4089175"/>
            <a:ext cx="10288799" cy="233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96"/>
              </a:lnSpc>
              <a:spcBef>
                <a:spcPct val="0"/>
              </a:spcBef>
            </a:pPr>
            <a:r>
              <a:rPr lang="en-US" sz="16977">
                <a:solidFill>
                  <a:srgbClr val="FFD308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74308" y="6445475"/>
            <a:ext cx="4539385" cy="251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5"/>
              </a:lnSpc>
              <a:spcBef>
                <a:spcPct val="0"/>
              </a:spcBef>
            </a:pPr>
            <a:r>
              <a:rPr lang="en-US" sz="1806" i="tru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For more information, contact us at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DAGffby7NG4</dc:identifier>
  <dcterms:modified xsi:type="dcterms:W3CDTF">2011-08-01T06:04:30Z</dcterms:modified>
  <cp:revision>1</cp:revision>
  <dc:title>Brown Modern Cryptocurrency Presentation</dc:title>
</cp:coreProperties>
</file>